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8546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E884-2ABA-4E9A-8E06-8AA00AA282E6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8B3B-AA65-4BE7-86D8-DFE0C0A72A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C02C-0E2E-4B79-A943-6A74711C429B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EF6-08A5-4AF3-98C4-55376BF21E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5719-5084-4679-8052-1B84A0771D38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083C-F922-4D40-9078-634A0E45D1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8A3A-80FC-4E2E-92B1-BE412EDA6BC4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4808-D85B-480D-8CE7-A1FAEB0B22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F158-0FB0-40D5-80BD-F5785AB118DB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FDB-69EA-42CB-9D13-288BE44161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9787-F4C2-478E-BE4B-A01793BA46B4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B21F-A74A-4C3B-8A30-1F3BC92108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EAF4-3E3C-4E37-A125-55D53DD379E8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83B7-EB72-45F7-B4A4-CC55283235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AF0E-3A41-4B0B-975C-C54F346E1EBB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9209-B60F-436C-85D5-98415F4A88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BAD8-8DC6-4465-94F5-D472673BD73F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63FF-FBC2-4612-991C-782AEF31CF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69D8-DFA4-40B2-BBD0-D3D19894549B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A30D-A941-48F5-89A1-374673CA03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21CE-974A-4EDB-8A9C-5429D709D823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ED3F-4610-4F93-A919-BCB1235ECC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8BD4A-7CCB-4324-ABD8-B57DF2EC0D5C}" type="datetimeFigureOut">
              <a:rPr lang="pl-PL"/>
              <a:pPr>
                <a:defRPr/>
              </a:pPr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4CCF28-750C-4ECA-B007-4E38240B30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raz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063" y="1927225"/>
            <a:ext cx="610393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pole tekstowe 6"/>
          <p:cNvSpPr txBox="1">
            <a:spLocks noChangeArrowheads="1"/>
          </p:cNvSpPr>
          <p:nvPr/>
        </p:nvSpPr>
        <p:spPr bwMode="auto">
          <a:xfrm>
            <a:off x="1111250" y="846138"/>
            <a:ext cx="70596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solidFill>
                  <a:schemeClr val="accent2"/>
                </a:solidFill>
                <a:latin typeface="Segoe UI Light"/>
                <a:ea typeface="Segoe UI Light"/>
                <a:cs typeface="Segoe UI Light"/>
              </a:rPr>
              <a:t>Fajerwerki</a:t>
            </a:r>
            <a:endParaRPr lang="pl-PL" sz="2800" b="1">
              <a:solidFill>
                <a:schemeClr val="bg1"/>
              </a:solidFill>
              <a:latin typeface="Segoe UI Light"/>
              <a:ea typeface="Segoe UI Light"/>
              <a:cs typeface="Segoe UI Light"/>
            </a:endParaRPr>
          </a:p>
          <a:p>
            <a:r>
              <a:rPr lang="pl-PL" sz="2800" b="1">
                <a:solidFill>
                  <a:schemeClr val="bg1"/>
                </a:solidFill>
                <a:latin typeface="Segoe UI Light"/>
                <a:ea typeface="Segoe UI Light"/>
                <a:cs typeface="Segoe UI Light"/>
              </a:rPr>
              <a:t>z</a:t>
            </a:r>
            <a:r>
              <a:rPr lang="pl-PL" sz="2800">
                <a:solidFill>
                  <a:schemeClr val="bg1"/>
                </a:solidFill>
                <a:latin typeface="Segoe UI Light"/>
                <a:ea typeface="Segoe UI Light"/>
                <a:cs typeface="Segoe UI Light"/>
              </a:rPr>
              <a:t>asady bezpiecznego używania wyrobów pirotechnicznych widowiskowych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rostokąt 2"/>
          <p:cNvSpPr>
            <a:spLocks noChangeArrowheads="1"/>
          </p:cNvSpPr>
          <p:nvPr/>
        </p:nvSpPr>
        <p:spPr bwMode="auto">
          <a:xfrm>
            <a:off x="1390650" y="295275"/>
            <a:ext cx="941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600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rozróżniamy </a:t>
            </a:r>
            <a:r>
              <a:rPr lang="pl-PL" sz="3600">
                <a:solidFill>
                  <a:srgbClr val="ED7D31"/>
                </a:solidFill>
                <a:latin typeface="Segoe UI Light"/>
                <a:ea typeface="Times New Roman" pitchFamily="18" charset="0"/>
                <a:cs typeface="Segoe UI Light"/>
              </a:rPr>
              <a:t>3 klasy</a:t>
            </a:r>
            <a:r>
              <a:rPr lang="pl-PL" sz="3600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 wyrobów pirotechnicznych</a:t>
            </a:r>
          </a:p>
        </p:txBody>
      </p:sp>
      <p:pic>
        <p:nvPicPr>
          <p:cNvPr id="14338" name="Obraz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663" y="1906588"/>
            <a:ext cx="495935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rostokąt 11"/>
          <p:cNvSpPr>
            <a:spLocks noChangeArrowheads="1"/>
          </p:cNvSpPr>
          <p:nvPr/>
        </p:nvSpPr>
        <p:spPr bwMode="auto">
          <a:xfrm>
            <a:off x="319088" y="1190625"/>
            <a:ext cx="4302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>
                <a:solidFill>
                  <a:schemeClr val="accent2"/>
                </a:solidFill>
                <a:latin typeface="Segoe UI Light"/>
                <a:ea typeface="Times New Roman" pitchFamily="18" charset="0"/>
                <a:cs typeface="Segoe UI Light"/>
              </a:rPr>
              <a:t>KLASA 1</a:t>
            </a:r>
          </a:p>
          <a:p>
            <a:pPr algn="just"/>
            <a:r>
              <a:rPr lang="pl-PL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charakteryzują się bardzo niskim stopniem zagrożenia, są to np. zimne ognie </a:t>
            </a:r>
            <a:r>
              <a:rPr lang="pl-PL">
                <a:solidFill>
                  <a:srgbClr val="ED7D31"/>
                </a:solidFill>
                <a:latin typeface="Segoe UI Light"/>
                <a:ea typeface="Times New Roman" pitchFamily="18" charset="0"/>
                <a:cs typeface="Segoe UI Light"/>
              </a:rPr>
              <a:t>przeznaczone do użytku wewnątrz oraz na zewnątrz budynków,</a:t>
            </a:r>
          </a:p>
        </p:txBody>
      </p:sp>
      <p:sp>
        <p:nvSpPr>
          <p:cNvPr id="14340" name="Prostokąt 12"/>
          <p:cNvSpPr>
            <a:spLocks noChangeArrowheads="1"/>
          </p:cNvSpPr>
          <p:nvPr/>
        </p:nvSpPr>
        <p:spPr bwMode="auto">
          <a:xfrm>
            <a:off x="8078788" y="2201863"/>
            <a:ext cx="39068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4800">
                <a:solidFill>
                  <a:schemeClr val="accent2"/>
                </a:solidFill>
                <a:latin typeface="Segoe UI Light"/>
                <a:ea typeface="Times New Roman" pitchFamily="18" charset="0"/>
                <a:cs typeface="Segoe UI Light"/>
              </a:rPr>
              <a:t>KLASA 2</a:t>
            </a:r>
            <a:endParaRPr lang="pl-PL">
              <a:solidFill>
                <a:schemeClr val="accent2"/>
              </a:solidFill>
              <a:latin typeface="Segoe UI Light"/>
              <a:ea typeface="Times New Roman" pitchFamily="18" charset="0"/>
              <a:cs typeface="Segoe UI Light"/>
            </a:endParaRPr>
          </a:p>
          <a:p>
            <a:pPr algn="just"/>
            <a:r>
              <a:rPr lang="pl-PL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charakteryzują się niskim stopniem zagrożenia, są to np. małe rakiety, </a:t>
            </a:r>
            <a:r>
              <a:rPr lang="pl-PL">
                <a:solidFill>
                  <a:srgbClr val="ED7D31"/>
                </a:solidFill>
                <a:latin typeface="Segoe UI Light"/>
                <a:ea typeface="Times New Roman" pitchFamily="18" charset="0"/>
                <a:cs typeface="Segoe UI Light"/>
              </a:rPr>
              <a:t>przeznaczone do użytku na zewnątrz budynków</a:t>
            </a:r>
          </a:p>
        </p:txBody>
      </p:sp>
      <p:sp>
        <p:nvSpPr>
          <p:cNvPr id="14341" name="Prostokąt 13"/>
          <p:cNvSpPr>
            <a:spLocks noChangeArrowheads="1"/>
          </p:cNvSpPr>
          <p:nvPr/>
        </p:nvSpPr>
        <p:spPr bwMode="auto">
          <a:xfrm>
            <a:off x="319088" y="3854450"/>
            <a:ext cx="40147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>
                <a:solidFill>
                  <a:schemeClr val="accent2"/>
                </a:solidFill>
                <a:latin typeface="Segoe UI Light"/>
                <a:ea typeface="Times New Roman" pitchFamily="18" charset="0"/>
                <a:cs typeface="Segoe UI Light"/>
              </a:rPr>
              <a:t>KLASA 3</a:t>
            </a:r>
          </a:p>
          <a:p>
            <a:pPr algn="just"/>
            <a:r>
              <a:rPr lang="pl-PL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charakteryzują się średnim stopniem zagrożenia, są to np. baterie </a:t>
            </a:r>
            <a:r>
              <a:rPr lang="pl-PL">
                <a:solidFill>
                  <a:srgbClr val="ED7D31"/>
                </a:solidFill>
                <a:latin typeface="Segoe UI Light"/>
                <a:ea typeface="Times New Roman" pitchFamily="18" charset="0"/>
                <a:cs typeface="Segoe UI Light"/>
              </a:rPr>
              <a:t>przeznaczone wyłącznie na zewnątrz, na dużych, otwartych przestrzeniach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Prostokąt 1"/>
          <p:cNvSpPr>
            <a:spLocks noChangeArrowheads="1"/>
          </p:cNvSpPr>
          <p:nvPr/>
        </p:nvSpPr>
        <p:spPr bwMode="auto">
          <a:xfrm>
            <a:off x="4613275" y="4638675"/>
            <a:ext cx="7483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pl-PL" sz="4400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najpopularniejsze</a:t>
            </a:r>
            <a:r>
              <a:rPr lang="pl-PL" sz="4400">
                <a:solidFill>
                  <a:srgbClr val="ED7D31"/>
                </a:solidFill>
                <a:latin typeface="Segoe UI Light"/>
                <a:ea typeface="Times New Roman" pitchFamily="18" charset="0"/>
                <a:cs typeface="Segoe UI Light"/>
              </a:rPr>
              <a:t> typy </a:t>
            </a:r>
          </a:p>
          <a:p>
            <a:pPr marL="457200">
              <a:lnSpc>
                <a:spcPct val="150000"/>
              </a:lnSpc>
            </a:pPr>
            <a:r>
              <a:rPr lang="pl-PL" sz="4400">
                <a:solidFill>
                  <a:srgbClr val="ED7D31"/>
                </a:solidFill>
                <a:latin typeface="Segoe UI Light"/>
                <a:ea typeface="Times New Roman" pitchFamily="18" charset="0"/>
                <a:cs typeface="Segoe UI Light"/>
              </a:rPr>
              <a:t>wyrobów pirotechnicznych:</a:t>
            </a:r>
            <a:endParaRPr lang="pl-PL" sz="2000">
              <a:solidFill>
                <a:srgbClr val="ED7D31"/>
              </a:solidFill>
              <a:latin typeface="Segoe UI Light"/>
              <a:ea typeface="Times New Roman" pitchFamily="18" charset="0"/>
              <a:cs typeface="Segoe UI Light"/>
            </a:endParaRPr>
          </a:p>
        </p:txBody>
      </p:sp>
      <p:pic>
        <p:nvPicPr>
          <p:cNvPr id="15363" name="Obraz 8"/>
          <p:cNvPicPr>
            <a:picLocks noChangeAspect="1"/>
          </p:cNvPicPr>
          <p:nvPr/>
        </p:nvPicPr>
        <p:blipFill>
          <a:blip r:embed="rId3"/>
          <a:srcRect l="16212" t="6111" r="18353" b="3943"/>
          <a:stretch>
            <a:fillRect/>
          </a:stretch>
        </p:blipFill>
        <p:spPr bwMode="auto">
          <a:xfrm>
            <a:off x="8005763" y="847725"/>
            <a:ext cx="30384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17463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2473326"/>
                <a:gridCol w="2386012"/>
                <a:gridCol w="7332663"/>
              </a:tblGrid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petardy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Głównym efektem jest huk, czasami również błysk. Odpalane po położeniu na gruncie. W przypadku petardy z główką tarciową petardę należy położyć na gruncie tuż po odpaleniu.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Petard nie wolno rzucać!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trzaskające kulki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Odpalane po położeniu na gruncie. Emitują trzaskające iskry.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fontanny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Emitują iskry i płomienie. Należą do nich popularne fontanny tortowe.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zimne ognie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Emitują iskry.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Uważaj na rozgrzany pręt!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 Zaraz po zgaśnięciu może mieć temperaturę 650°C. Najlepiej odłóż go do wiadra z zimną wodą.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rakiety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Wystrzelane ze specjalnych rur – wyrzutni, wznoszą się w powietrze i na określonej wysokości wytwarzają efekty wizualne, mogą towarzyszyć efekty dźwiękowe. Patyk jest stabilizatorem lotu. Nie służy do trzymania ani wbijania w ziemię!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7" name="Rectangle 5"/>
          <p:cNvSpPr>
            <a:spLocks noChangeArrowheads="1"/>
          </p:cNvSpPr>
          <p:nvPr/>
        </p:nvSpPr>
        <p:spPr bwMode="auto">
          <a:xfrm>
            <a:off x="5222875" y="35909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8" name="Rectangle 10"/>
          <p:cNvSpPr>
            <a:spLocks noChangeArrowheads="1"/>
          </p:cNvSpPr>
          <p:nvPr/>
        </p:nvSpPr>
        <p:spPr bwMode="auto">
          <a:xfrm>
            <a:off x="-17463" y="-104775"/>
            <a:ext cx="12192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640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588" y="76200"/>
            <a:ext cx="1625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62263"/>
            <a:ext cx="298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Obraz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650" y="4367213"/>
            <a:ext cx="20542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Obraz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8" y="5699125"/>
            <a:ext cx="14636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Obraz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4963" y="1411288"/>
            <a:ext cx="1304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Obraz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3638" y="2862263"/>
            <a:ext cx="420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2001838"/>
                <a:gridCol w="2413000"/>
                <a:gridCol w="7777162"/>
              </a:tblGrid>
              <a:tr h="165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rzymskie ognie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Wkopywane lub mocowane do słupka, po odpaleniu następuje wyrzut modułów pirotechnicznych, wytwarzających na określonej wysokości serie efektów wizualnych, którym mogą towarzyszyć efekty dźwiękowe.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strzelające kulki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Po rzuceniu na twardą powierzchnię następuje huk.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Nie noś kulek w kieszeni. Nigdy nie rzucaj w pobliżu ludzi bądź zwierząt.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wyrzutnie rurowe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Wkopywane lub mocowane do słupka, bądź ustawiane na płaskim gruncie. Po odpaleniu następuje wyrzut pojedynczego modułu pirotechnicznego wytwarzającego na określonej wysokości efekt wizualny, czasami również dźwiękowy.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baterie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/>
                        <a:ea typeface="Segoe UI Light"/>
                        <a:cs typeface="Segoe UI Ligh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/>
                          <a:ea typeface="Segoe UI Light"/>
                          <a:cs typeface="Segoe UI Light"/>
                        </a:rPr>
                        <a:t>Zestaw zawierający kilka elementów tego samego typu, z jednym bądź dwoma lontami. Najbardziej popularne są baterie wyrzutni rurowych.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0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8" y="3624263"/>
            <a:ext cx="147161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8" y="569913"/>
            <a:ext cx="1773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Obraz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4313" y="5395913"/>
            <a:ext cx="7032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Obraz 2"/>
          <p:cNvPicPr>
            <a:picLocks noChangeAspect="1"/>
          </p:cNvPicPr>
          <p:nvPr/>
        </p:nvPicPr>
        <p:blipFill>
          <a:blip r:embed="rId5"/>
          <a:srcRect l="7425" t="4102" r="3693" b="1582"/>
          <a:stretch>
            <a:fillRect/>
          </a:stretch>
        </p:blipFill>
        <p:spPr bwMode="auto">
          <a:xfrm>
            <a:off x="3114675" y="1841500"/>
            <a:ext cx="112871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Obraz 3"/>
          <p:cNvPicPr>
            <a:picLocks noChangeAspect="1"/>
          </p:cNvPicPr>
          <p:nvPr/>
        </p:nvPicPr>
        <p:blipFill>
          <a:blip r:embed="rId6"/>
          <a:srcRect l="10274" t="8820" r="2882" b="6892"/>
          <a:stretch>
            <a:fillRect/>
          </a:stretch>
        </p:blipFill>
        <p:spPr bwMode="auto">
          <a:xfrm>
            <a:off x="2112963" y="2152650"/>
            <a:ext cx="10017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az 5"/>
          <p:cNvPicPr>
            <a:picLocks noChangeAspect="1"/>
          </p:cNvPicPr>
          <p:nvPr/>
        </p:nvPicPr>
        <p:blipFill>
          <a:blip r:embed="rId2"/>
          <a:srcRect l="5589"/>
          <a:stretch>
            <a:fillRect/>
          </a:stretch>
        </p:blipFill>
        <p:spPr bwMode="auto">
          <a:xfrm>
            <a:off x="5267325" y="0"/>
            <a:ext cx="692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82588" y="1212850"/>
            <a:ext cx="5441950" cy="5494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Fajerwerki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są materiałami wybuchowymi i </a:t>
            </a:r>
            <a:r>
              <a:rPr lang="pl-PL" dirty="0">
                <a:solidFill>
                  <a:srgbClr val="ED7D3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muszą być używane ostrożnie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 Nieumiejętne obchodzenie się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może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być przyczyną groźnych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wypadków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171450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Najczęstsze obrażenia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to: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oparzenia twarzy i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rąk,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Głośny huk petard może powodować uszkodzenia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słuchu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Zdarzają się także ciężkie urazy, takie jak, urwane palce, utrata wzroku, głębokie rany twarzy i dłoni a nawet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śmierć. 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8435" name="Prostokąt 2"/>
          <p:cNvSpPr>
            <a:spLocks noChangeArrowheads="1"/>
          </p:cNvSpPr>
          <p:nvPr/>
        </p:nvSpPr>
        <p:spPr bwMode="auto">
          <a:xfrm>
            <a:off x="382588" y="136525"/>
            <a:ext cx="6289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pl-PL" sz="3200">
                <a:solidFill>
                  <a:schemeClr val="accent2"/>
                </a:solidFill>
                <a:latin typeface="Segoe UI Light"/>
                <a:ea typeface="Times New Roman" pitchFamily="18" charset="0"/>
                <a:cs typeface="Segoe UI Light"/>
              </a:rPr>
              <a:t>zagrożenia</a:t>
            </a:r>
            <a:r>
              <a:rPr lang="pl-PL" sz="3200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 związane z używaniem wyrobów pirotechnicznych</a:t>
            </a:r>
            <a:endParaRPr lang="pl-PL">
              <a:solidFill>
                <a:schemeClr val="bg1"/>
              </a:solidFill>
              <a:latin typeface="Segoe UI Light"/>
              <a:ea typeface="Times New Roman" pitchFamily="18" charset="0"/>
              <a:cs typeface="Segoe U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az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63"/>
            <a:ext cx="6924675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5395913" y="0"/>
            <a:ext cx="6634162" cy="6540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j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ak </a:t>
            </a:r>
            <a:r>
              <a:rPr lang="pl-PL" sz="3200" dirty="0">
                <a:solidFill>
                  <a:schemeClr val="accent2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kupować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wyroby pirotechniczne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?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Kupuj wyłącznie od zaufanych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sprzedawców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Na wyrobie powinna znajdować się instrukcja obsługi w języku polskim oraz następujące dane: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nazwa i adres producenta lub importera,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określenie typu wyrobu (np. bateria, petarda, rakieta),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klasa wyrobu (kl. 1, 2 lub 3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),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ostrzeżenia. 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Sprawdź czy produkt nie jest uszkodzony.  Obudowa wyrobu nie może posiadać żadnych wad mechanicznych (pęknięcia, rozdarcia, wgniecenia,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wybrzuszenia),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 wyrobu nie może wysypywać się materiał pirotechniczny.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600075"/>
            <a:ext cx="46863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Prostokąt 4"/>
          <p:cNvSpPr>
            <a:spLocks noChangeArrowheads="1"/>
          </p:cNvSpPr>
          <p:nvPr/>
        </p:nvSpPr>
        <p:spPr bwMode="auto">
          <a:xfrm>
            <a:off x="2795588" y="15875"/>
            <a:ext cx="7605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rady dotyczące </a:t>
            </a:r>
            <a:r>
              <a:rPr lang="pl-PL" sz="3200">
                <a:solidFill>
                  <a:schemeClr val="accent2"/>
                </a:solidFill>
                <a:latin typeface="Segoe UI Light"/>
                <a:ea typeface="Times New Roman" pitchFamily="18" charset="0"/>
                <a:cs typeface="Segoe UI Light"/>
              </a:rPr>
              <a:t>bezpiecznego</a:t>
            </a:r>
            <a:r>
              <a:rPr lang="pl-PL" sz="3200">
                <a:solidFill>
                  <a:schemeClr val="bg1"/>
                </a:solidFill>
                <a:latin typeface="Segoe UI Light"/>
                <a:ea typeface="Times New Roman" pitchFamily="18" charset="0"/>
                <a:cs typeface="Segoe UI Light"/>
              </a:rPr>
              <a:t> użytkowania</a:t>
            </a:r>
            <a:endParaRPr lang="pl-PL" sz="3200">
              <a:latin typeface="Segoe UI Light"/>
              <a:ea typeface="Times New Roman" pitchFamily="18" charset="0"/>
              <a:cs typeface="Segoe UI Ligh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83438" y="1184275"/>
            <a:ext cx="4921250" cy="4140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Zachowuj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bezpieczną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odległość. </a:t>
            </a:r>
            <a:r>
              <a:rPr lang="pl-PL" i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(Minimalne </a:t>
            </a:r>
            <a:r>
              <a:rPr lang="pl-PL" i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odległości podaje instrukcja obsługi).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Nigdy nie pochylaj się nad odpalanymi wyrobami. 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Unikaj miejsc w bliskości linii energetycznych, drzew. 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Wyroby odpalaj pojedynczo. Nigdy kilka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jednocześnie.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0650" y="1150938"/>
            <a:ext cx="4333875" cy="4970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Wyrobów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klasy 3 używaj wyłącznie na dużych otwartych przestrzeniach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Jeśli wyrób nie zadziała, odczekaj co najmniej 15 minut zanim do niego podejdziesz. Nigdy nie odpalaj go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ponownie. Niewypał umieść w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wiadrze z wodą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Zapoznaj się z instrukcją obsługi i bezwzględnie przestrzegaj jej zaleceń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3910013"/>
            <a:ext cx="4440237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pole tekstowe 8"/>
          <p:cNvSpPr txBox="1">
            <a:spLocks noChangeArrowheads="1"/>
          </p:cNvSpPr>
          <p:nvPr/>
        </p:nvSpPr>
        <p:spPr bwMode="auto">
          <a:xfrm>
            <a:off x="922338" y="1244600"/>
            <a:ext cx="7950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rgbClr val="ED7D31"/>
                </a:solidFill>
                <a:latin typeface="Segoe UI Light"/>
                <a:ea typeface="Segoe UI Light"/>
                <a:cs typeface="Segoe UI Light"/>
              </a:rPr>
              <a:t>pamiętaj:</a:t>
            </a:r>
          </a:p>
          <a:p>
            <a:pPr algn="just"/>
            <a:r>
              <a:rPr lang="pl-PL" sz="2000">
                <a:solidFill>
                  <a:schemeClr val="bg1"/>
                </a:solidFill>
                <a:latin typeface="Segoe UI Light"/>
                <a:ea typeface="Segoe UI Light"/>
                <a:cs typeface="Segoe UI Light"/>
              </a:rPr>
              <a:t>za nieostrożne obchodzenie się z materiałami wybuchowymi lub naruszanie przepisów przeciwpożarowych </a:t>
            </a:r>
            <a:r>
              <a:rPr lang="pl-PL" sz="2000">
                <a:solidFill>
                  <a:srgbClr val="ED7D31"/>
                </a:solidFill>
                <a:latin typeface="Segoe UI Light"/>
                <a:ea typeface="Segoe UI Light"/>
                <a:cs typeface="Segoe UI Light"/>
              </a:rPr>
              <a:t>grozi areszt od 5 do 30 dni</a:t>
            </a:r>
            <a:r>
              <a:rPr lang="pl-PL" sz="2000">
                <a:solidFill>
                  <a:schemeClr val="bg1"/>
                </a:solidFill>
                <a:latin typeface="Segoe UI Light"/>
                <a:ea typeface="Segoe UI Light"/>
                <a:cs typeface="Segoe UI Light"/>
              </a:rPr>
              <a:t> lub grzywna w wysokości </a:t>
            </a:r>
            <a:r>
              <a:rPr lang="pl-PL" sz="2000">
                <a:solidFill>
                  <a:srgbClr val="ED7D31"/>
                </a:solidFill>
                <a:latin typeface="Segoe UI Light"/>
                <a:ea typeface="Segoe UI Light"/>
                <a:cs typeface="Segoe UI Light"/>
              </a:rPr>
              <a:t>od 20 do 5000 zł</a:t>
            </a:r>
          </a:p>
        </p:txBody>
      </p:sp>
      <p:pic>
        <p:nvPicPr>
          <p:cNvPr id="21507" name="Obraz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37325"/>
            <a:ext cx="839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504</Words>
  <Application>Microsoft Office PowerPoint</Application>
  <PresentationFormat>Niestandardowy</PresentationFormat>
  <Paragraphs>62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Calibri</vt:lpstr>
      <vt:lpstr>Arial</vt:lpstr>
      <vt:lpstr>Calibri Light</vt:lpstr>
      <vt:lpstr>Segoe UI Light</vt:lpstr>
      <vt:lpstr>Times New Roman</vt:lpstr>
      <vt:lpstr>Courier New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Tyburzec</dc:creator>
  <cp:lastModifiedBy>Paweł Ratyński</cp:lastModifiedBy>
  <cp:revision>40</cp:revision>
  <dcterms:created xsi:type="dcterms:W3CDTF">2014-11-17T08:43:08Z</dcterms:created>
  <dcterms:modified xsi:type="dcterms:W3CDTF">2014-12-18T13:23:43Z</dcterms:modified>
</cp:coreProperties>
</file>